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09" r:id="rId2"/>
    <p:sldId id="328" r:id="rId3"/>
    <p:sldId id="319" r:id="rId4"/>
    <p:sldId id="322" r:id="rId5"/>
    <p:sldId id="259" r:id="rId6"/>
    <p:sldId id="323" r:id="rId7"/>
    <p:sldId id="260" r:id="rId8"/>
    <p:sldId id="326" r:id="rId9"/>
    <p:sldId id="340" r:id="rId10"/>
    <p:sldId id="262" r:id="rId11"/>
    <p:sldId id="324" r:id="rId12"/>
    <p:sldId id="329" r:id="rId13"/>
    <p:sldId id="351" r:id="rId14"/>
    <p:sldId id="267" r:id="rId15"/>
    <p:sldId id="268" r:id="rId16"/>
    <p:sldId id="335" r:id="rId17"/>
    <p:sldId id="348" r:id="rId18"/>
    <p:sldId id="327" r:id="rId19"/>
    <p:sldId id="330" r:id="rId20"/>
    <p:sldId id="331" r:id="rId21"/>
    <p:sldId id="349" r:id="rId22"/>
    <p:sldId id="350" r:id="rId23"/>
    <p:sldId id="333" r:id="rId24"/>
    <p:sldId id="334" r:id="rId25"/>
    <p:sldId id="320" r:id="rId26"/>
    <p:sldId id="336" r:id="rId27"/>
    <p:sldId id="353" r:id="rId28"/>
    <p:sldId id="332" r:id="rId29"/>
    <p:sldId id="271" r:id="rId30"/>
    <p:sldId id="276" r:id="rId31"/>
    <p:sldId id="341" r:id="rId32"/>
    <p:sldId id="343" r:id="rId33"/>
    <p:sldId id="337" r:id="rId34"/>
    <p:sldId id="338" r:id="rId35"/>
    <p:sldId id="342" r:id="rId36"/>
    <p:sldId id="345" r:id="rId37"/>
    <p:sldId id="346" r:id="rId38"/>
    <p:sldId id="347" r:id="rId39"/>
    <p:sldId id="352" r:id="rId40"/>
    <p:sldId id="339" r:id="rId41"/>
    <p:sldId id="344"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0" d="100"/>
          <a:sy n="70" d="100"/>
        </p:scale>
        <p:origin x="13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28.01.2016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vehbiaksit.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vehbiaksit.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78842"/>
            <a:ext cx="7851648" cy="1828800"/>
          </a:xfrm>
        </p:spPr>
        <p:txBody>
          <a:bodyPr/>
          <a:lstStyle/>
          <a:p>
            <a:r>
              <a:rPr lang="tr-TR" dirty="0" smtClean="0">
                <a:solidFill>
                  <a:srgbClr val="FFC000"/>
                </a:solidFill>
              </a:rPr>
              <a:t>GENÇLERLE SOHBET</a:t>
            </a:r>
            <a:r>
              <a:rPr lang="tr-TR" dirty="0" smtClean="0"/>
              <a:t/>
            </a:r>
            <a:br>
              <a:rPr lang="tr-TR" dirty="0" smtClean="0"/>
            </a:br>
            <a:endParaRPr lang="tr-TR" dirty="0"/>
          </a:p>
        </p:txBody>
      </p:sp>
      <p:sp>
        <p:nvSpPr>
          <p:cNvPr id="3" name="2 Alt Başlık"/>
          <p:cNvSpPr>
            <a:spLocks noGrp="1"/>
          </p:cNvSpPr>
          <p:nvPr>
            <p:ph type="subTitle" idx="1"/>
          </p:nvPr>
        </p:nvSpPr>
        <p:spPr>
          <a:xfrm>
            <a:off x="1475656" y="4581128"/>
            <a:ext cx="6408712" cy="2088232"/>
          </a:xfrm>
        </p:spPr>
        <p:txBody>
          <a:bodyPr>
            <a:noAutofit/>
          </a:bodyPr>
          <a:lstStyle/>
          <a:p>
            <a:pPr algn="ctr"/>
            <a:r>
              <a:rPr lang="tr-TR" sz="4000" dirty="0" smtClean="0"/>
              <a:t>VEHBİ AKŞİT</a:t>
            </a:r>
          </a:p>
          <a:p>
            <a:pPr algn="ctr"/>
            <a:r>
              <a:rPr lang="tr-TR" sz="4000" dirty="0" smtClean="0"/>
              <a:t>KUŞADASI MÜFTÜSÜ</a:t>
            </a:r>
          </a:p>
          <a:p>
            <a:pPr algn="ctr"/>
            <a:r>
              <a:rPr lang="tr-TR" sz="4000" dirty="0" smtClean="0">
                <a:hlinkClick r:id="rId2"/>
              </a:rPr>
              <a:t>www.vehbiaksit.net</a:t>
            </a:r>
            <a:r>
              <a:rPr lang="tr-TR" sz="4000" dirty="0" smtClean="0"/>
              <a:t> </a:t>
            </a:r>
          </a:p>
          <a:p>
            <a:r>
              <a:rPr lang="tr-TR" sz="4000" dirty="0" smtClean="0"/>
              <a:t> </a:t>
            </a:r>
            <a:endParaRPr lang="tr-TR" sz="4000" dirty="0"/>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268760"/>
            <a:ext cx="2293664" cy="305139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Metin kutusu"/>
          <p:cNvSpPr txBox="1"/>
          <p:nvPr/>
        </p:nvSpPr>
        <p:spPr>
          <a:xfrm>
            <a:off x="863588" y="-25955"/>
            <a:ext cx="72008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800" dirty="0" smtClean="0">
                <a:solidFill>
                  <a:srgbClr val="FF0000"/>
                </a:solidFill>
              </a:rPr>
              <a:t>Gençlerin Endişeleri:</a:t>
            </a:r>
          </a:p>
          <a:p>
            <a:pPr algn="ctr"/>
            <a:r>
              <a:rPr lang="tr-TR" sz="2800" dirty="0" smtClean="0">
                <a:solidFill>
                  <a:srgbClr val="FF0000"/>
                </a:solidFill>
              </a:rPr>
              <a:t>Zenginlerin </a:t>
            </a:r>
            <a:r>
              <a:rPr lang="tr-TR" sz="2800" dirty="0">
                <a:solidFill>
                  <a:srgbClr val="FF0000"/>
                </a:solidFill>
              </a:rPr>
              <a:t>yaşantısına imrenme</a:t>
            </a:r>
            <a:endParaRPr lang="tr-TR" sz="2800" b="1" dirty="0">
              <a:solidFill>
                <a:srgbClr val="FF0000"/>
              </a:solidFill>
            </a:endParaRPr>
          </a:p>
        </p:txBody>
      </p:sp>
      <p:sp>
        <p:nvSpPr>
          <p:cNvPr id="5" name="Metin kutusu 4"/>
          <p:cNvSpPr txBox="1"/>
          <p:nvPr/>
        </p:nvSpPr>
        <p:spPr>
          <a:xfrm>
            <a:off x="179512" y="3977164"/>
            <a:ext cx="8568952" cy="3262432"/>
          </a:xfrm>
          <a:prstGeom prst="rect">
            <a:avLst/>
          </a:prstGeom>
          <a:noFill/>
        </p:spPr>
        <p:txBody>
          <a:bodyPr wrap="square" rtlCol="0">
            <a:spAutoFit/>
          </a:bodyPr>
          <a:lstStyle/>
          <a:p>
            <a:pPr algn="just"/>
            <a:r>
              <a:rPr lang="tr-TR" sz="2000" dirty="0"/>
              <a:t>İstanbul Üniversitesi </a:t>
            </a:r>
            <a:r>
              <a:rPr lang="tr-TR" sz="2000" dirty="0" smtClean="0"/>
              <a:t>öğretim üyelerinden Prof</a:t>
            </a:r>
            <a:r>
              <a:rPr lang="tr-TR" sz="2000" dirty="0"/>
              <a:t>. Dr. Halil Koyuncu, bir seminer sonrası doktor bir arkadaşımızın Marmaris açıklarında demir atmış gösterişli bir yatı gösterip hocam biz hekim maaşıyla böyle bir şeye sahip olabilir miyiz diye iç geçirince,</a:t>
            </a:r>
          </a:p>
          <a:p>
            <a:pPr algn="just"/>
            <a:endParaRPr lang="tr-TR" sz="2000" dirty="0" smtClean="0"/>
          </a:p>
          <a:p>
            <a:pPr algn="just"/>
            <a:r>
              <a:rPr lang="tr-TR" sz="2000" dirty="0" smtClean="0"/>
              <a:t>Oğlum </a:t>
            </a:r>
            <a:r>
              <a:rPr lang="tr-TR" sz="2000" dirty="0"/>
              <a:t>der Zenginlik için 3 şey gerekir </a:t>
            </a:r>
            <a:r>
              <a:rPr lang="tr-TR" sz="2000" dirty="0" smtClean="0"/>
              <a:t>;</a:t>
            </a:r>
          </a:p>
          <a:p>
            <a:pPr algn="just"/>
            <a:endParaRPr lang="tr-TR" sz="2000" dirty="0" smtClean="0"/>
          </a:p>
          <a:p>
            <a:pPr algn="ctr"/>
            <a:r>
              <a:rPr lang="tr-TR" sz="2800" dirty="0" smtClean="0">
                <a:solidFill>
                  <a:srgbClr val="FF0000"/>
                </a:solidFill>
              </a:rPr>
              <a:t>Kader</a:t>
            </a:r>
            <a:r>
              <a:rPr lang="tr-TR" sz="2800" dirty="0">
                <a:solidFill>
                  <a:srgbClr val="FF0000"/>
                </a:solidFill>
              </a:rPr>
              <a:t> </a:t>
            </a:r>
            <a:r>
              <a:rPr lang="tr-TR" sz="2800" dirty="0" smtClean="0">
                <a:solidFill>
                  <a:srgbClr val="FF0000"/>
                </a:solidFill>
              </a:rPr>
              <a:t>- Peder  ya </a:t>
            </a:r>
            <a:r>
              <a:rPr lang="tr-TR" sz="2800" dirty="0">
                <a:solidFill>
                  <a:srgbClr val="FF0000"/>
                </a:solidFill>
              </a:rPr>
              <a:t>da </a:t>
            </a:r>
            <a:r>
              <a:rPr lang="tr-TR" sz="2800" dirty="0" smtClean="0">
                <a:solidFill>
                  <a:srgbClr val="FF0000"/>
                </a:solidFill>
              </a:rPr>
              <a:t>Kayınpeder</a:t>
            </a:r>
            <a:r>
              <a:rPr lang="tr-TR" sz="2000" dirty="0"/>
              <a:t> </a:t>
            </a:r>
            <a:endParaRPr lang="tr-TR" sz="2000" dirty="0" smtClean="0"/>
          </a:p>
          <a:p>
            <a:pPr algn="ctr"/>
            <a:r>
              <a:rPr lang="tr-TR" sz="2000" dirty="0" smtClean="0"/>
              <a:t>(Dr. Ahmet BERK)</a:t>
            </a:r>
            <a:endParaRPr lang="tr-TR" sz="2000" dirty="0"/>
          </a:p>
          <a:p>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052736"/>
            <a:ext cx="5760640" cy="27998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etin kutusu"/>
          <p:cNvSpPr txBox="1"/>
          <p:nvPr/>
        </p:nvSpPr>
        <p:spPr>
          <a:xfrm>
            <a:off x="827584" y="260648"/>
            <a:ext cx="7200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smtClean="0">
                <a:solidFill>
                  <a:srgbClr val="FF0000"/>
                </a:solidFill>
              </a:rPr>
              <a:t>A</a:t>
            </a:r>
            <a:r>
              <a:rPr lang="tr-TR" sz="3200" b="1" dirty="0" smtClean="0">
                <a:solidFill>
                  <a:schemeClr val="accent1"/>
                </a:solidFill>
              </a:rPr>
              <a:t>ffetmek</a:t>
            </a:r>
            <a:r>
              <a:rPr lang="tr-TR" sz="3200" b="1" dirty="0" smtClean="0">
                <a:solidFill>
                  <a:srgbClr val="FF0000"/>
                </a:solidFill>
              </a:rPr>
              <a:t> Ş</a:t>
            </a:r>
            <a:r>
              <a:rPr lang="tr-TR" sz="3200" b="1" dirty="0" smtClean="0">
                <a:solidFill>
                  <a:schemeClr val="accent1"/>
                </a:solidFill>
              </a:rPr>
              <a:t>ükretmek</a:t>
            </a:r>
            <a:r>
              <a:rPr lang="tr-TR" sz="3200" b="1" dirty="0" smtClean="0">
                <a:solidFill>
                  <a:srgbClr val="FF0000"/>
                </a:solidFill>
              </a:rPr>
              <a:t> K</a:t>
            </a:r>
            <a:r>
              <a:rPr lang="tr-TR" sz="3200" b="1" dirty="0" smtClean="0">
                <a:solidFill>
                  <a:schemeClr val="accent1"/>
                </a:solidFill>
              </a:rPr>
              <a:t>abul Etmek</a:t>
            </a:r>
            <a:endParaRPr lang="tr-TR" sz="3200" b="1" dirty="0">
              <a:solidFill>
                <a:schemeClr val="accent1"/>
              </a:solidFill>
            </a:endParaRPr>
          </a:p>
        </p:txBody>
      </p:sp>
      <p:sp>
        <p:nvSpPr>
          <p:cNvPr id="5" name="Metin kutusu 4"/>
          <p:cNvSpPr txBox="1"/>
          <p:nvPr/>
        </p:nvSpPr>
        <p:spPr>
          <a:xfrm>
            <a:off x="467544" y="1124744"/>
            <a:ext cx="8280920" cy="6093976"/>
          </a:xfrm>
          <a:prstGeom prst="rect">
            <a:avLst/>
          </a:prstGeom>
          <a:noFill/>
        </p:spPr>
        <p:txBody>
          <a:bodyPr wrap="square" rtlCol="0">
            <a:spAutoFit/>
          </a:bodyPr>
          <a:lstStyle/>
          <a:p>
            <a:r>
              <a:rPr lang="tr-TR" sz="2400" dirty="0"/>
              <a:t>Hocamızın filozof yönünü görünce doktor arkadaşım sohbeti derinleştirmek ister.</a:t>
            </a:r>
            <a:br>
              <a:rPr lang="tr-TR" sz="2400" dirty="0"/>
            </a:br>
            <a:r>
              <a:rPr lang="tr-TR" sz="2400" dirty="0"/>
              <a:t>Peki der ya </a:t>
            </a:r>
            <a:r>
              <a:rPr lang="tr-TR" sz="2400" b="1" dirty="0">
                <a:solidFill>
                  <a:srgbClr val="FF0000"/>
                </a:solidFill>
              </a:rPr>
              <a:t>Mutluluk ?</a:t>
            </a:r>
          </a:p>
          <a:p>
            <a:r>
              <a:rPr lang="tr-TR" sz="2400" dirty="0"/>
              <a:t>Onun içinde ;</a:t>
            </a:r>
          </a:p>
          <a:p>
            <a:r>
              <a:rPr lang="tr-TR" sz="2800" b="1" dirty="0">
                <a:solidFill>
                  <a:srgbClr val="FF0000"/>
                </a:solidFill>
              </a:rPr>
              <a:t>A</a:t>
            </a:r>
            <a:r>
              <a:rPr lang="tr-TR" sz="2800" b="1" dirty="0"/>
              <a:t> </a:t>
            </a:r>
            <a:r>
              <a:rPr lang="tr-TR" sz="2800" b="1" dirty="0" err="1"/>
              <a:t>ffetmek</a:t>
            </a:r>
            <a:r>
              <a:rPr lang="tr-TR" sz="2800" b="1" dirty="0"/>
              <a:t> </a:t>
            </a:r>
            <a:br>
              <a:rPr lang="tr-TR" sz="2800" b="1" dirty="0"/>
            </a:br>
            <a:r>
              <a:rPr lang="tr-TR" sz="2800" b="1" dirty="0">
                <a:solidFill>
                  <a:srgbClr val="FF0000"/>
                </a:solidFill>
              </a:rPr>
              <a:t>Ş</a:t>
            </a:r>
            <a:r>
              <a:rPr lang="tr-TR" sz="2800" b="1" dirty="0"/>
              <a:t> </a:t>
            </a:r>
            <a:r>
              <a:rPr lang="tr-TR" sz="2800" b="1" dirty="0" err="1"/>
              <a:t>ükretmek</a:t>
            </a:r>
            <a:r>
              <a:rPr lang="tr-TR" sz="2800" b="1" dirty="0"/>
              <a:t> </a:t>
            </a:r>
            <a:br>
              <a:rPr lang="tr-TR" sz="2800" b="1" dirty="0"/>
            </a:br>
            <a:r>
              <a:rPr lang="tr-TR" sz="2800" b="1" dirty="0">
                <a:solidFill>
                  <a:srgbClr val="FF0000"/>
                </a:solidFill>
              </a:rPr>
              <a:t>K</a:t>
            </a:r>
            <a:r>
              <a:rPr lang="tr-TR" sz="2800" b="1" dirty="0"/>
              <a:t> </a:t>
            </a:r>
            <a:r>
              <a:rPr lang="tr-TR" sz="2800" b="1" dirty="0" err="1"/>
              <a:t>abul</a:t>
            </a:r>
            <a:r>
              <a:rPr lang="tr-TR" sz="2800" b="1" dirty="0"/>
              <a:t> etmek </a:t>
            </a:r>
            <a:r>
              <a:rPr lang="tr-TR" sz="2400" dirty="0"/>
              <a:t>.... gerekir der hocamız ..</a:t>
            </a:r>
          </a:p>
          <a:p>
            <a:r>
              <a:rPr lang="tr-TR" sz="2400" dirty="0"/>
              <a:t>Bu üç kelimenin baş harflerine dikkat </a:t>
            </a:r>
            <a:r>
              <a:rPr lang="tr-TR" sz="2400" dirty="0" smtClean="0"/>
              <a:t>ettiniz mi </a:t>
            </a:r>
            <a:r>
              <a:rPr lang="tr-TR" sz="2400" dirty="0"/>
              <a:t>der biraz sukut ettikten sonra ..</a:t>
            </a:r>
            <a:br>
              <a:rPr lang="tr-TR" sz="2400" dirty="0"/>
            </a:br>
            <a:r>
              <a:rPr lang="tr-TR" sz="2400" dirty="0"/>
              <a:t>İşte evladım der bu yüzden </a:t>
            </a:r>
            <a:r>
              <a:rPr lang="tr-TR" sz="2400" b="1" dirty="0">
                <a:solidFill>
                  <a:srgbClr val="FF0000"/>
                </a:solidFill>
              </a:rPr>
              <a:t>Sevgi emek ister ..</a:t>
            </a:r>
          </a:p>
          <a:p>
            <a:r>
              <a:rPr lang="tr-TR" sz="2400" dirty="0"/>
              <a:t>Yani neyi seversen sev bu özellikleri taşıyamıyorsan sevgin dilden kalbe inemez manasında kısa ve öz bir </a:t>
            </a:r>
            <a:r>
              <a:rPr lang="tr-TR" sz="2400" dirty="0" smtClean="0"/>
              <a:t>nasihatte </a:t>
            </a:r>
            <a:r>
              <a:rPr lang="tr-TR" sz="2400" dirty="0"/>
              <a:t>bulunur değerli hocamız ..</a:t>
            </a:r>
          </a:p>
          <a:p>
            <a:r>
              <a:rPr lang="tr-TR" sz="2400" dirty="0"/>
              <a:t>Bu güzel anıyı sizlerle paylaşmak istedim</a:t>
            </a:r>
            <a:r>
              <a:rPr lang="tr-TR" sz="2400" dirty="0" smtClean="0"/>
              <a:t>..</a:t>
            </a:r>
          </a:p>
          <a:p>
            <a:r>
              <a:rPr lang="tr-TR" sz="2400" dirty="0" smtClean="0"/>
              <a:t>(Dr. Ahmet BERK)</a:t>
            </a:r>
            <a:endParaRPr lang="tr-TR" sz="2400" dirty="0"/>
          </a:p>
          <a:p>
            <a:endParaRPr lang="tr-TR" dirty="0"/>
          </a:p>
        </p:txBody>
      </p:sp>
    </p:spTree>
    <p:extLst>
      <p:ext uri="{BB962C8B-B14F-4D97-AF65-F5344CB8AC3E}">
        <p14:creationId xmlns:p14="http://schemas.microsoft.com/office/powerpoint/2010/main" val="3953446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2149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37"/>
            <a:ext cx="9144000" cy="6791325"/>
          </a:xfrm>
          <a:prstGeom prst="rect">
            <a:avLst/>
          </a:prstGeom>
        </p:spPr>
      </p:pic>
    </p:spTree>
    <p:extLst>
      <p:ext uri="{BB962C8B-B14F-4D97-AF65-F5344CB8AC3E}">
        <p14:creationId xmlns:p14="http://schemas.microsoft.com/office/powerpoint/2010/main" val="1358188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60648"/>
            <a:ext cx="8229600" cy="710952"/>
          </a:xfrm>
        </p:spPr>
        <p:style>
          <a:lnRef idx="2">
            <a:schemeClr val="accent2"/>
          </a:lnRef>
          <a:fillRef idx="1">
            <a:schemeClr val="lt1"/>
          </a:fillRef>
          <a:effectRef idx="0">
            <a:schemeClr val="accent2"/>
          </a:effectRef>
          <a:fontRef idx="minor">
            <a:schemeClr val="dk1"/>
          </a:fontRef>
        </p:style>
        <p:txBody>
          <a:bodyPr>
            <a:noAutofit/>
          </a:bodyPr>
          <a:lstStyle/>
          <a:p>
            <a:r>
              <a:rPr lang="tr-TR" sz="4000" dirty="0" smtClean="0"/>
              <a:t>Gençlerin Endişesi: İş, Eş, Arkadaş</a:t>
            </a:r>
            <a:endParaRPr lang="tr-TR" sz="40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3" y="1556792"/>
            <a:ext cx="9144000" cy="457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88023" cy="6858000"/>
          </a:xfrm>
          <a:prstGeom prst="rect">
            <a:avLst/>
          </a:prstGeom>
        </p:spPr>
      </p:pic>
      <p:sp>
        <p:nvSpPr>
          <p:cNvPr id="6" name="Metin kutusu 5"/>
          <p:cNvSpPr txBox="1"/>
          <p:nvPr/>
        </p:nvSpPr>
        <p:spPr>
          <a:xfrm>
            <a:off x="5220072" y="188640"/>
            <a:ext cx="3384376" cy="6186309"/>
          </a:xfrm>
          <a:prstGeom prst="rect">
            <a:avLst/>
          </a:prstGeom>
          <a:noFill/>
        </p:spPr>
        <p:txBody>
          <a:bodyPr wrap="square" rtlCol="0">
            <a:spAutoFit/>
          </a:bodyPr>
          <a:lstStyle/>
          <a:p>
            <a:endParaRPr lang="tr-TR" sz="3600" dirty="0" smtClean="0"/>
          </a:p>
          <a:p>
            <a:r>
              <a:rPr lang="tr-TR" sz="3600" dirty="0" smtClean="0"/>
              <a:t>«Evleneceğiniz kişiyle tanıştıktan sonra hemen nikahlanmayın. </a:t>
            </a:r>
          </a:p>
          <a:p>
            <a:endParaRPr lang="tr-TR" sz="3600" dirty="0"/>
          </a:p>
          <a:p>
            <a:r>
              <a:rPr lang="tr-TR" sz="3600" dirty="0" smtClean="0"/>
              <a:t>Çünkü herkesin yağmur yağınca dökülecek boyaları vardır.»</a:t>
            </a:r>
            <a:endParaRPr lang="tr-TR"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40"/>
            <a:ext cx="9144000" cy="6845070"/>
          </a:xfrm>
        </p:spPr>
      </p:pic>
    </p:spTree>
    <p:extLst>
      <p:ext uri="{BB962C8B-B14F-4D97-AF65-F5344CB8AC3E}">
        <p14:creationId xmlns:p14="http://schemas.microsoft.com/office/powerpoint/2010/main" val="152992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34" y="0"/>
            <a:ext cx="9100066" cy="6858000"/>
          </a:xfrm>
        </p:spPr>
      </p:pic>
    </p:spTree>
    <p:extLst>
      <p:ext uri="{BB962C8B-B14F-4D97-AF65-F5344CB8AC3E}">
        <p14:creationId xmlns:p14="http://schemas.microsoft.com/office/powerpoint/2010/main" val="1457055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0616" cy="6309320"/>
          </a:xfrm>
          <a:prstGeom prst="rect">
            <a:avLst/>
          </a:prstGeom>
        </p:spPr>
      </p:pic>
    </p:spTree>
    <p:extLst>
      <p:ext uri="{BB962C8B-B14F-4D97-AF65-F5344CB8AC3E}">
        <p14:creationId xmlns:p14="http://schemas.microsoft.com/office/powerpoint/2010/main" val="90778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06"/>
            <a:ext cx="9144000" cy="6916806"/>
          </a:xfrm>
          <a:prstGeom prst="rect">
            <a:avLst/>
          </a:prstGeom>
        </p:spPr>
      </p:pic>
    </p:spTree>
    <p:extLst>
      <p:ext uri="{BB962C8B-B14F-4D97-AF65-F5344CB8AC3E}">
        <p14:creationId xmlns:p14="http://schemas.microsoft.com/office/powerpoint/2010/main" val="4258105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7999"/>
          </a:xfrm>
        </p:spPr>
      </p:pic>
    </p:spTree>
    <p:extLst>
      <p:ext uri="{BB962C8B-B14F-4D97-AF65-F5344CB8AC3E}">
        <p14:creationId xmlns:p14="http://schemas.microsoft.com/office/powerpoint/2010/main" val="2745324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47087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6780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15586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052736"/>
            <a:ext cx="8229600" cy="5631904"/>
          </a:xfrm>
        </p:spPr>
        <p:txBody>
          <a:bodyPr>
            <a:normAutofit fontScale="70000" lnSpcReduction="20000"/>
          </a:bodyPr>
          <a:lstStyle/>
          <a:p>
            <a:r>
              <a:rPr lang="tr-TR" dirty="0"/>
              <a:t/>
            </a:r>
            <a:br>
              <a:rPr lang="tr-TR" dirty="0"/>
            </a:br>
            <a:r>
              <a:rPr lang="tr-TR" sz="3100" dirty="0"/>
              <a:t>Yaşını başını almış iki eski arkadaş hanımefendi yolda karşılaşmışlar. Hal hatır sormuşlar.</a:t>
            </a:r>
            <a:br>
              <a:rPr lang="tr-TR" sz="3100" dirty="0"/>
            </a:br>
            <a:r>
              <a:rPr lang="tr-TR" sz="3100" dirty="0"/>
              <a:t/>
            </a:r>
            <a:br>
              <a:rPr lang="tr-TR" sz="3100" dirty="0"/>
            </a:br>
            <a:r>
              <a:rPr lang="tr-TR" sz="3100" dirty="0"/>
              <a:t>Sıra çocuklarına gelmiş.</a:t>
            </a:r>
            <a:br>
              <a:rPr lang="tr-TR" sz="3100" dirty="0"/>
            </a:br>
            <a:r>
              <a:rPr lang="tr-TR" sz="3100" dirty="0"/>
              <a:t>“Senin oğlan nasıl, evlendi mi?” diye sormuş biri,</a:t>
            </a:r>
            <a:br>
              <a:rPr lang="tr-TR" sz="3100" dirty="0"/>
            </a:br>
            <a:r>
              <a:rPr lang="tr-TR" sz="3100" dirty="0"/>
              <a:t>“Evlendi” demiş öteki, “evlendi ama ah, sorma,</a:t>
            </a:r>
            <a:br>
              <a:rPr lang="tr-TR" sz="3100" dirty="0"/>
            </a:br>
            <a:r>
              <a:rPr lang="tr-TR" sz="3100" dirty="0"/>
              <a:t>öyle bir gelin çıktı ki, felâket!..</a:t>
            </a:r>
            <a:br>
              <a:rPr lang="tr-TR" sz="3100" dirty="0"/>
            </a:br>
            <a:r>
              <a:rPr lang="tr-TR" sz="3100" dirty="0"/>
              <a:t/>
            </a:r>
            <a:br>
              <a:rPr lang="tr-TR" sz="3100" dirty="0"/>
            </a:br>
            <a:r>
              <a:rPr lang="tr-TR" sz="3100" dirty="0"/>
              <a:t>“Sabahtan akşama çalışıyor,</a:t>
            </a:r>
            <a:br>
              <a:rPr lang="tr-TR" sz="3100" dirty="0"/>
            </a:br>
            <a:r>
              <a:rPr lang="tr-TR" sz="3100" dirty="0"/>
              <a:t>evde doğru dürüst yemek pişmiyor,</a:t>
            </a:r>
            <a:br>
              <a:rPr lang="tr-TR" sz="3100" dirty="0"/>
            </a:br>
            <a:r>
              <a:rPr lang="tr-TR" sz="3100" dirty="0"/>
              <a:t>yorgun olduğu zaman oğluma yemek </a:t>
            </a:r>
            <a:r>
              <a:rPr lang="tr-TR" sz="3100" dirty="0" err="1"/>
              <a:t>pişirttiriyor</a:t>
            </a:r>
            <a:r>
              <a:rPr lang="tr-TR" sz="3100" dirty="0"/>
              <a:t>.</a:t>
            </a:r>
            <a:br>
              <a:rPr lang="tr-TR" sz="3100" dirty="0"/>
            </a:br>
            <a:r>
              <a:rPr lang="tr-TR" sz="3100" dirty="0"/>
              <a:t/>
            </a:r>
            <a:br>
              <a:rPr lang="tr-TR" sz="3100" dirty="0"/>
            </a:br>
            <a:r>
              <a:rPr lang="tr-TR" sz="3100" dirty="0"/>
              <a:t>Bazen sabah kahvaltısını bile oğlum hazırlıyor.</a:t>
            </a:r>
            <a:br>
              <a:rPr lang="tr-TR" sz="3100" dirty="0"/>
            </a:br>
            <a:r>
              <a:rPr lang="tr-TR" sz="3100" dirty="0"/>
              <a:t>Ne dikiş var, ne ütü.</a:t>
            </a:r>
            <a:br>
              <a:rPr lang="tr-TR" sz="3100" dirty="0"/>
            </a:br>
            <a:r>
              <a:rPr lang="tr-TR" sz="3100" dirty="0"/>
              <a:t>Bir kadın bulmuş, bütün işi ona yaptırtıyor.</a:t>
            </a:r>
            <a:br>
              <a:rPr lang="tr-TR" sz="3100" dirty="0"/>
            </a:br>
            <a:r>
              <a:rPr lang="tr-TR" sz="3100" dirty="0"/>
              <a:t>Evde prensesler gibi oturuyor,</a:t>
            </a:r>
            <a:br>
              <a:rPr lang="tr-TR" sz="3100" dirty="0"/>
            </a:br>
            <a:r>
              <a:rPr lang="tr-TR" sz="3100" dirty="0"/>
              <a:t>oğlum için özel hiçbir şey yapmıyor, çok üzgünüm, çok…”</a:t>
            </a:r>
            <a:br>
              <a:rPr lang="tr-TR" sz="3100" dirty="0"/>
            </a:br>
            <a:r>
              <a:rPr lang="tr-TR" sz="3100" dirty="0"/>
              <a:t/>
            </a:r>
            <a:br>
              <a:rPr lang="tr-TR" sz="3100" dirty="0"/>
            </a:br>
            <a:endParaRPr lang="tr-TR" sz="3100" dirty="0"/>
          </a:p>
        </p:txBody>
      </p:sp>
      <p:sp>
        <p:nvSpPr>
          <p:cNvPr id="5" name="Metin kutusu 4"/>
          <p:cNvSpPr txBox="1"/>
          <p:nvPr/>
        </p:nvSpPr>
        <p:spPr>
          <a:xfrm>
            <a:off x="1331640" y="404664"/>
            <a:ext cx="6408712" cy="646331"/>
          </a:xfrm>
          <a:prstGeom prst="rect">
            <a:avLst/>
          </a:prstGeom>
          <a:noFill/>
        </p:spPr>
        <p:txBody>
          <a:bodyPr wrap="square" rtlCol="0">
            <a:spAutoFit/>
          </a:bodyPr>
          <a:lstStyle/>
          <a:p>
            <a:pPr algn="ctr"/>
            <a:r>
              <a:rPr lang="tr-TR" sz="3600" b="1" dirty="0" smtClean="0">
                <a:solidFill>
                  <a:srgbClr val="FF0000"/>
                </a:solidFill>
              </a:rPr>
              <a:t>ANNE KAYNANA FARKI</a:t>
            </a:r>
            <a:endParaRPr lang="tr-TR" sz="3600" b="1" dirty="0">
              <a:solidFill>
                <a:srgbClr val="FF0000"/>
              </a:solidFill>
            </a:endParaRPr>
          </a:p>
        </p:txBody>
      </p:sp>
    </p:spTree>
    <p:extLst>
      <p:ext uri="{BB962C8B-B14F-4D97-AF65-F5344CB8AC3E}">
        <p14:creationId xmlns:p14="http://schemas.microsoft.com/office/powerpoint/2010/main" val="173683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12776"/>
            <a:ext cx="8229600" cy="5273605"/>
          </a:xfrm>
        </p:spPr>
        <p:txBody>
          <a:bodyPr>
            <a:normAutofit fontScale="77500" lnSpcReduction="20000"/>
          </a:bodyPr>
          <a:lstStyle/>
          <a:p>
            <a:r>
              <a:rPr lang="tr-TR" sz="2800" dirty="0"/>
              <a:t>“</a:t>
            </a:r>
            <a:r>
              <a:rPr lang="tr-TR" sz="3400" dirty="0"/>
              <a:t>Vah vah” demiş arkadaşı, “peki kızın nasıl, o da evlendi mi?”…</a:t>
            </a:r>
            <a:br>
              <a:rPr lang="tr-TR" sz="3400" dirty="0"/>
            </a:br>
            <a:r>
              <a:rPr lang="tr-TR" sz="3400" dirty="0"/>
              <a:t/>
            </a:r>
            <a:br>
              <a:rPr lang="tr-TR" sz="3400" dirty="0"/>
            </a:br>
            <a:r>
              <a:rPr lang="tr-TR" sz="3400" dirty="0"/>
              <a:t>“O da evlendi” demiş arkadaşı,</a:t>
            </a:r>
            <a:br>
              <a:rPr lang="tr-TR" sz="3400" dirty="0"/>
            </a:br>
            <a:r>
              <a:rPr lang="tr-TR" sz="3400" dirty="0"/>
              <a:t>“ama o çok mutlu, öyle iyi bir damadım var ki,</a:t>
            </a:r>
            <a:br>
              <a:rPr lang="tr-TR" sz="3400" dirty="0"/>
            </a:br>
            <a:r>
              <a:rPr lang="tr-TR" sz="3400" dirty="0"/>
              <a:t>kızımın elini sıcak sudan soğuk suya sokturmuyor.</a:t>
            </a:r>
            <a:br>
              <a:rPr lang="tr-TR" sz="3400" dirty="0"/>
            </a:br>
            <a:r>
              <a:rPr lang="tr-TR" sz="3400" dirty="0"/>
              <a:t>Kızım çalıştığı için çok yoruluyor, çoğu akşam,</a:t>
            </a:r>
            <a:br>
              <a:rPr lang="tr-TR" sz="3400" dirty="0"/>
            </a:br>
            <a:r>
              <a:rPr lang="tr-TR" sz="3400" dirty="0"/>
              <a:t>yemekleri beraber pişiriyorlar, hatta bazen damadım hazırlıyor.</a:t>
            </a:r>
            <a:br>
              <a:rPr lang="tr-TR" sz="3400" dirty="0"/>
            </a:br>
            <a:r>
              <a:rPr lang="tr-TR" sz="3400" dirty="0"/>
              <a:t>İnanır mısın öyle iyi bir çocuk ki tatil günlerinde kahvaltısını kızımın yatağına götürüyor.</a:t>
            </a:r>
            <a:br>
              <a:rPr lang="tr-TR" sz="3400" dirty="0"/>
            </a:br>
            <a:r>
              <a:rPr lang="tr-TR" sz="3400" dirty="0"/>
              <a:t/>
            </a:r>
            <a:br>
              <a:rPr lang="tr-TR" sz="3400" dirty="0"/>
            </a:br>
            <a:r>
              <a:rPr lang="tr-TR" sz="3400" dirty="0"/>
              <a:t>Bir kadın bulmuşlar, evin bütün işlerini o yapıyor,</a:t>
            </a:r>
            <a:br>
              <a:rPr lang="tr-TR" sz="3400" dirty="0"/>
            </a:br>
            <a:r>
              <a:rPr lang="tr-TR" sz="3400" dirty="0"/>
              <a:t>kızım evde hiç yorulmuyor, prensesler gibi oturuyor,</a:t>
            </a:r>
            <a:br>
              <a:rPr lang="tr-TR" sz="3400" dirty="0"/>
            </a:br>
            <a:r>
              <a:rPr lang="tr-TR" sz="3400" dirty="0"/>
              <a:t>kocası da ondan iş beklemiyor, çok memnunum, </a:t>
            </a:r>
            <a:r>
              <a:rPr lang="tr-TR" sz="3400" dirty="0" err="1"/>
              <a:t>Çooookkkk</a:t>
            </a:r>
            <a:r>
              <a:rPr lang="tr-TR" sz="3400" dirty="0"/>
              <a:t>“</a:t>
            </a:r>
          </a:p>
          <a:p>
            <a:endParaRPr lang="tr-TR" dirty="0"/>
          </a:p>
          <a:p>
            <a:endParaRPr lang="tr-TR" dirty="0"/>
          </a:p>
        </p:txBody>
      </p:sp>
      <p:sp>
        <p:nvSpPr>
          <p:cNvPr id="4" name="Metin kutusu 3"/>
          <p:cNvSpPr txBox="1"/>
          <p:nvPr/>
        </p:nvSpPr>
        <p:spPr>
          <a:xfrm>
            <a:off x="1331640" y="404664"/>
            <a:ext cx="6408712" cy="646331"/>
          </a:xfrm>
          <a:prstGeom prst="rect">
            <a:avLst/>
          </a:prstGeom>
          <a:noFill/>
        </p:spPr>
        <p:txBody>
          <a:bodyPr wrap="square" rtlCol="0">
            <a:spAutoFit/>
          </a:bodyPr>
          <a:lstStyle/>
          <a:p>
            <a:pPr algn="ctr"/>
            <a:r>
              <a:rPr lang="tr-TR" sz="3600" b="1" dirty="0" smtClean="0">
                <a:solidFill>
                  <a:srgbClr val="FF0000"/>
                </a:solidFill>
              </a:rPr>
              <a:t>ANNE KAYNANA FARKI</a:t>
            </a:r>
            <a:endParaRPr lang="tr-TR" sz="3600" b="1" dirty="0">
              <a:solidFill>
                <a:srgbClr val="FF0000"/>
              </a:solidFill>
            </a:endParaRPr>
          </a:p>
        </p:txBody>
      </p:sp>
    </p:spTree>
    <p:extLst>
      <p:ext uri="{BB962C8B-B14F-4D97-AF65-F5344CB8AC3E}">
        <p14:creationId xmlns:p14="http://schemas.microsoft.com/office/powerpoint/2010/main" val="2780522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val="1756881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0"/>
            <a:ext cx="4139952" cy="6741367"/>
          </a:xfr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27"/>
            <a:ext cx="5004048" cy="6858000"/>
          </a:xfrm>
          <a:prstGeom prst="rect">
            <a:avLst/>
          </a:prstGeom>
        </p:spPr>
      </p:pic>
    </p:spTree>
    <p:extLst>
      <p:ext uri="{BB962C8B-B14F-4D97-AF65-F5344CB8AC3E}">
        <p14:creationId xmlns:p14="http://schemas.microsoft.com/office/powerpoint/2010/main" val="1258636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7999"/>
          </a:xfrm>
        </p:spPr>
      </p:pic>
    </p:spTree>
    <p:extLst>
      <p:ext uri="{BB962C8B-B14F-4D97-AF65-F5344CB8AC3E}">
        <p14:creationId xmlns:p14="http://schemas.microsoft.com/office/powerpoint/2010/main" val="204588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75407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6"/>
            <a:ext cx="9144000" cy="68658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340768"/>
            <a:ext cx="8229600" cy="5256584"/>
          </a:xfrm>
        </p:spPr>
        <p:style>
          <a:lnRef idx="1">
            <a:schemeClr val="accent3"/>
          </a:lnRef>
          <a:fillRef idx="2">
            <a:schemeClr val="accent3"/>
          </a:fillRef>
          <a:effectRef idx="1">
            <a:schemeClr val="accent3"/>
          </a:effectRef>
          <a:fontRef idx="minor">
            <a:schemeClr val="dk1"/>
          </a:fontRef>
        </p:style>
        <p:txBody>
          <a:bodyPr>
            <a:normAutofit/>
          </a:bodyPr>
          <a:lstStyle/>
          <a:p>
            <a:r>
              <a:rPr lang="tr-TR" dirty="0" smtClean="0"/>
              <a:t>Abdullah bin </a:t>
            </a:r>
            <a:r>
              <a:rPr lang="tr-TR" dirty="0" err="1" smtClean="0"/>
              <a:t>Mesud</a:t>
            </a:r>
            <a:r>
              <a:rPr lang="tr-TR" dirty="0" smtClean="0"/>
              <a:t> </a:t>
            </a:r>
            <a:r>
              <a:rPr lang="tr-TR" dirty="0" err="1" smtClean="0"/>
              <a:t>radiyallahü</a:t>
            </a:r>
            <a:r>
              <a:rPr lang="tr-TR" dirty="0" smtClean="0"/>
              <a:t> </a:t>
            </a:r>
            <a:r>
              <a:rPr lang="tr-TR" dirty="0" err="1" smtClean="0"/>
              <a:t>anh</a:t>
            </a:r>
            <a:r>
              <a:rPr lang="tr-TR" dirty="0" smtClean="0"/>
              <a:t> </a:t>
            </a:r>
            <a:r>
              <a:rPr lang="tr-TR" dirty="0" err="1" smtClean="0"/>
              <a:t>Rasülullah</a:t>
            </a:r>
            <a:r>
              <a:rPr lang="tr-TR" dirty="0" smtClean="0"/>
              <a:t> </a:t>
            </a:r>
            <a:r>
              <a:rPr lang="tr-TR" dirty="0" err="1" smtClean="0"/>
              <a:t>sallallahu</a:t>
            </a:r>
            <a:r>
              <a:rPr lang="tr-TR" dirty="0" smtClean="0"/>
              <a:t> aleyhi ve </a:t>
            </a:r>
            <a:r>
              <a:rPr lang="tr-TR" dirty="0" err="1" smtClean="0"/>
              <a:t>sellemin</a:t>
            </a:r>
            <a:r>
              <a:rPr lang="tr-TR" dirty="0" smtClean="0"/>
              <a:t> şöyle buyurduğunu rivayet etti: </a:t>
            </a:r>
          </a:p>
          <a:p>
            <a:r>
              <a:rPr lang="tr-TR" dirty="0" smtClean="0"/>
              <a:t>«Ademoğlu, kıyamet günü beş şeyden sorulmadan Rabbinin huzurunda ayağını kıpırdatamaz: </a:t>
            </a:r>
          </a:p>
          <a:p>
            <a:r>
              <a:rPr lang="tr-TR" sz="2800" b="1" dirty="0" smtClean="0">
                <a:solidFill>
                  <a:srgbClr val="FF0000"/>
                </a:solidFill>
              </a:rPr>
              <a:t>Ömrünü nerede geçirdiği,</a:t>
            </a:r>
          </a:p>
          <a:p>
            <a:r>
              <a:rPr lang="tr-TR" sz="2800" b="1" dirty="0" smtClean="0">
                <a:solidFill>
                  <a:srgbClr val="FF0000"/>
                </a:solidFill>
              </a:rPr>
              <a:t>Gençliğini nerede harcadığı,</a:t>
            </a:r>
          </a:p>
          <a:p>
            <a:r>
              <a:rPr lang="tr-TR" sz="2800" b="1" dirty="0" smtClean="0">
                <a:solidFill>
                  <a:srgbClr val="FF0000"/>
                </a:solidFill>
              </a:rPr>
              <a:t>Malını nereden kazandığı,</a:t>
            </a:r>
          </a:p>
          <a:p>
            <a:r>
              <a:rPr lang="tr-TR" sz="2800" b="1" dirty="0" smtClean="0">
                <a:solidFill>
                  <a:srgbClr val="FF0000"/>
                </a:solidFill>
              </a:rPr>
              <a:t>Malını nerede harcadığı,</a:t>
            </a:r>
          </a:p>
          <a:p>
            <a:r>
              <a:rPr lang="tr-TR" sz="2800" b="1" dirty="0" smtClean="0">
                <a:solidFill>
                  <a:srgbClr val="FF0000"/>
                </a:solidFill>
              </a:rPr>
              <a:t>Öğrendiği ile ne amel ettiği, </a:t>
            </a:r>
          </a:p>
          <a:p>
            <a:r>
              <a:rPr lang="tr-TR" dirty="0" smtClean="0"/>
              <a:t>(</a:t>
            </a:r>
            <a:r>
              <a:rPr lang="tr-TR" dirty="0" err="1" smtClean="0"/>
              <a:t>Tirmizi</a:t>
            </a:r>
            <a:r>
              <a:rPr lang="tr-TR" dirty="0" smtClean="0"/>
              <a:t>, </a:t>
            </a:r>
            <a:r>
              <a:rPr lang="tr-TR" dirty="0" err="1" smtClean="0"/>
              <a:t>Kıyame</a:t>
            </a:r>
            <a:r>
              <a:rPr lang="tr-TR" dirty="0" smtClean="0"/>
              <a:t>, 1  2416)</a:t>
            </a:r>
          </a:p>
          <a:p>
            <a:endParaRPr lang="tr-TR" dirty="0"/>
          </a:p>
          <a:p>
            <a:endParaRPr lang="tr-TR" dirty="0"/>
          </a:p>
        </p:txBody>
      </p:sp>
      <p:sp>
        <p:nvSpPr>
          <p:cNvPr id="4" name="7 Metin kutusu"/>
          <p:cNvSpPr txBox="1"/>
          <p:nvPr/>
        </p:nvSpPr>
        <p:spPr>
          <a:xfrm>
            <a:off x="827584" y="260648"/>
            <a:ext cx="7200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smtClean="0">
                <a:solidFill>
                  <a:srgbClr val="FF0000"/>
                </a:solidFill>
              </a:rPr>
              <a:t>DÜŞÜNEN GENÇ İÇİN NOT</a:t>
            </a:r>
            <a:endParaRPr lang="tr-TR" sz="3200" b="1" dirty="0">
              <a:solidFill>
                <a:srgbClr val="FF0000"/>
              </a:solidFill>
            </a:endParaRPr>
          </a:p>
        </p:txBody>
      </p:sp>
    </p:spTree>
    <p:extLst>
      <p:ext uri="{BB962C8B-B14F-4D97-AF65-F5344CB8AC3E}">
        <p14:creationId xmlns:p14="http://schemas.microsoft.com/office/powerpoint/2010/main" val="4233946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9144000" cy="6021287"/>
          </a:xfrm>
          <a:prstGeom prst="rect">
            <a:avLst/>
          </a:prstGeom>
        </p:spPr>
      </p:pic>
      <p:sp>
        <p:nvSpPr>
          <p:cNvPr id="8" name="Metin kutusu 7"/>
          <p:cNvSpPr txBox="1"/>
          <p:nvPr/>
        </p:nvSpPr>
        <p:spPr>
          <a:xfrm>
            <a:off x="1115616" y="260648"/>
            <a:ext cx="7056784" cy="523220"/>
          </a:xfrm>
          <a:prstGeom prst="rect">
            <a:avLst/>
          </a:prstGeom>
          <a:noFill/>
        </p:spPr>
        <p:txBody>
          <a:bodyPr wrap="square" rtlCol="0">
            <a:spAutoFit/>
          </a:bodyPr>
          <a:lstStyle/>
          <a:p>
            <a:pPr algn="ctr"/>
            <a:r>
              <a:rPr lang="tr-TR" sz="2800" dirty="0" smtClean="0">
                <a:solidFill>
                  <a:srgbClr val="FF0000"/>
                </a:solidFill>
              </a:rPr>
              <a:t>HALİMİZE ŞÜKRETMEK</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spTree>
    <p:extLst>
      <p:ext uri="{BB962C8B-B14F-4D97-AF65-F5344CB8AC3E}">
        <p14:creationId xmlns:p14="http://schemas.microsoft.com/office/powerpoint/2010/main" val="760155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80685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8352928" cy="5551217"/>
          </a:xfrm>
          <a:prstGeom prst="rect">
            <a:avLst/>
          </a:prstGeom>
        </p:spPr>
      </p:pic>
      <p:sp>
        <p:nvSpPr>
          <p:cNvPr id="7"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spTree>
    <p:extLst>
      <p:ext uri="{BB962C8B-B14F-4D97-AF65-F5344CB8AC3E}">
        <p14:creationId xmlns:p14="http://schemas.microsoft.com/office/powerpoint/2010/main" val="1838316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623920" cy="5202578"/>
          </a:xfrm>
          <a:prstGeom prst="rect">
            <a:avLst/>
          </a:prstGeom>
        </p:spPr>
      </p:pic>
    </p:spTree>
    <p:extLst>
      <p:ext uri="{BB962C8B-B14F-4D97-AF65-F5344CB8AC3E}">
        <p14:creationId xmlns:p14="http://schemas.microsoft.com/office/powerpoint/2010/main" val="303939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487816" cy="5615862"/>
          </a:xfrm>
          <a:prstGeom prst="rect">
            <a:avLst/>
          </a:prstGeom>
        </p:spPr>
      </p:pic>
      <p:sp>
        <p:nvSpPr>
          <p:cNvPr id="5"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spTree>
    <p:extLst>
      <p:ext uri="{BB962C8B-B14F-4D97-AF65-F5344CB8AC3E}">
        <p14:creationId xmlns:p14="http://schemas.microsoft.com/office/powerpoint/2010/main" val="402915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5184576"/>
          </a:xfrm>
        </p:spPr>
        <p:txBody>
          <a:bodyPr>
            <a:normAutofit fontScale="92500" lnSpcReduction="20000"/>
          </a:bodyPr>
          <a:lstStyle/>
          <a:p>
            <a:r>
              <a:rPr lang="tr-TR" sz="3000" dirty="0"/>
              <a:t>1- Ucuz araba kullan ama alabileceğin en güzel evi al.</a:t>
            </a:r>
            <a:br>
              <a:rPr lang="tr-TR" sz="3000" dirty="0"/>
            </a:br>
            <a:r>
              <a:rPr lang="tr-TR" sz="3000" dirty="0"/>
              <a:t>2- Her zaman ve her ortamda anlatabileceğin üç fıkra öğren.</a:t>
            </a:r>
            <a:br>
              <a:rPr lang="tr-TR" sz="3000" dirty="0"/>
            </a:br>
            <a:r>
              <a:rPr lang="tr-TR" sz="3000" dirty="0"/>
              <a:t>3- Sevinçlerini sakın erteleme.</a:t>
            </a:r>
            <a:br>
              <a:rPr lang="tr-TR" sz="3000" dirty="0"/>
            </a:br>
            <a:r>
              <a:rPr lang="tr-TR" sz="3000" dirty="0"/>
              <a:t>4- Eşini çok iyi seç. Çünkü bu seçim mutluluğunun veya bedbahtlığını %90’ını oluşturur.</a:t>
            </a:r>
            <a:br>
              <a:rPr lang="tr-TR" sz="3000" dirty="0"/>
            </a:br>
            <a:r>
              <a:rPr lang="tr-TR" sz="3000" dirty="0"/>
              <a:t>5- Her gün 30 dakika yürüyüş yap.</a:t>
            </a:r>
            <a:br>
              <a:rPr lang="tr-TR" sz="3000" dirty="0"/>
            </a:br>
            <a:r>
              <a:rPr lang="tr-TR" sz="3000" dirty="0"/>
              <a:t>6- Her yemekten sonra şükret.</a:t>
            </a:r>
            <a:br>
              <a:rPr lang="tr-TR" sz="3000" dirty="0"/>
            </a:br>
            <a:r>
              <a:rPr lang="tr-TR" sz="3000" dirty="0"/>
              <a:t>7- Bir arkadaşına sırrını açıklamadan önce iki kere düşün.</a:t>
            </a:r>
            <a:br>
              <a:rPr lang="tr-TR" sz="3000" dirty="0"/>
            </a:br>
            <a:r>
              <a:rPr lang="tr-TR" sz="3000" dirty="0"/>
              <a:t>8- Maaş çekini imzalayan kişileri asla eleştirme.</a:t>
            </a:r>
            <a:br>
              <a:rPr lang="tr-TR" sz="3000" dirty="0"/>
            </a:br>
            <a:r>
              <a:rPr lang="tr-TR" sz="3000" dirty="0"/>
              <a:t>9- Kaybedecek şeyi olmayan insanlardan kork.</a:t>
            </a:r>
          </a:p>
          <a:p>
            <a:endParaRPr lang="tr-TR" dirty="0"/>
          </a:p>
        </p:txBody>
      </p:sp>
      <p:sp>
        <p:nvSpPr>
          <p:cNvPr id="4"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spTree>
    <p:extLst>
      <p:ext uri="{BB962C8B-B14F-4D97-AF65-F5344CB8AC3E}">
        <p14:creationId xmlns:p14="http://schemas.microsoft.com/office/powerpoint/2010/main" val="2852488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8229600" cy="5589240"/>
          </a:xfrm>
        </p:spPr>
        <p:txBody>
          <a:bodyPr>
            <a:noAutofit/>
          </a:bodyPr>
          <a:lstStyle/>
          <a:p>
            <a:r>
              <a:rPr lang="tr-TR" sz="2800" dirty="0"/>
              <a:t>10- Gözünün önünde hep güzel şeyler bulundur.</a:t>
            </a:r>
            <a:br>
              <a:rPr lang="tr-TR" sz="2800" dirty="0"/>
            </a:br>
            <a:r>
              <a:rPr lang="tr-TR" sz="2800" dirty="0"/>
              <a:t>11- Çocukların, gelenek sözcüğünü duyduklarında seni hatırlayacak şekilde yaşa.</a:t>
            </a:r>
            <a:br>
              <a:rPr lang="tr-TR" sz="2800" dirty="0"/>
            </a:br>
            <a:r>
              <a:rPr lang="tr-TR" sz="2800" dirty="0"/>
              <a:t>12- Dinine ait kitabı tam anlamıyla okumak için kendine bir yıl süre tanı.</a:t>
            </a:r>
            <a:br>
              <a:rPr lang="tr-TR" sz="2800" dirty="0"/>
            </a:br>
            <a:r>
              <a:rPr lang="tr-TR" sz="2800" dirty="0"/>
              <a:t>13- Biri seni kucakladığında ilk bırakan sen olma.</a:t>
            </a:r>
            <a:br>
              <a:rPr lang="tr-TR" sz="2800" dirty="0"/>
            </a:br>
            <a:r>
              <a:rPr lang="tr-TR" sz="2800" dirty="0"/>
              <a:t>14- </a:t>
            </a:r>
            <a:r>
              <a:rPr lang="tr-TR" sz="2800" dirty="0" err="1"/>
              <a:t>Hergün</a:t>
            </a:r>
            <a:r>
              <a:rPr lang="tr-TR" sz="2800" dirty="0"/>
              <a:t> 6 bardak su içmeyi unutma..</a:t>
            </a:r>
            <a:br>
              <a:rPr lang="tr-TR" sz="2800" dirty="0"/>
            </a:br>
            <a:r>
              <a:rPr lang="tr-TR" sz="2800" dirty="0"/>
              <a:t>15- Seni seven insanları koru..</a:t>
            </a:r>
            <a:br>
              <a:rPr lang="tr-TR" sz="2800" dirty="0"/>
            </a:br>
            <a:r>
              <a:rPr lang="tr-TR" sz="2800" dirty="0"/>
              <a:t>16- Zor da olsa ailenle tatil yapmak için her şeyi dene. Bu tatildeki anılar, hayatındaki en değerli anılardan biri olacak.</a:t>
            </a:r>
            <a:br>
              <a:rPr lang="tr-TR" sz="2800" dirty="0"/>
            </a:br>
            <a:r>
              <a:rPr lang="tr-TR" sz="2800" dirty="0"/>
              <a:t>17- Kendine yapılmasını istemediğin hiçbir şeyi başkalarına yapma.</a:t>
            </a:r>
            <a:br>
              <a:rPr lang="tr-TR" sz="2800" dirty="0"/>
            </a:br>
            <a:endParaRPr lang="tr-TR" sz="2800" dirty="0"/>
          </a:p>
        </p:txBody>
      </p:sp>
      <p:sp>
        <p:nvSpPr>
          <p:cNvPr id="4"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spTree>
    <p:extLst>
      <p:ext uri="{BB962C8B-B14F-4D97-AF65-F5344CB8AC3E}">
        <p14:creationId xmlns:p14="http://schemas.microsoft.com/office/powerpoint/2010/main" val="114520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472608"/>
          </a:xfrm>
        </p:spPr>
        <p:txBody>
          <a:bodyPr>
            <a:normAutofit fontScale="92500"/>
          </a:bodyPr>
          <a:lstStyle/>
          <a:p>
            <a:r>
              <a:rPr lang="tr-TR" dirty="0"/>
              <a:t>18- Başarıya, iç huzura kavuştuğun, sağlıklı olduğun ve sevildiğin zamanı değerlendir.</a:t>
            </a:r>
            <a:br>
              <a:rPr lang="tr-TR" dirty="0"/>
            </a:br>
            <a:r>
              <a:rPr lang="tr-TR" dirty="0"/>
              <a:t>19- İyi ve başarılı bir evliliğin iki şeye bağlı olduğunu unutma:</a:t>
            </a:r>
            <a:br>
              <a:rPr lang="tr-TR" dirty="0"/>
            </a:br>
            <a:r>
              <a:rPr lang="tr-TR" dirty="0"/>
              <a:t>     a ) Doğru insanı bulmak</a:t>
            </a:r>
            <a:br>
              <a:rPr lang="tr-TR" dirty="0"/>
            </a:br>
            <a:r>
              <a:rPr lang="tr-TR" dirty="0"/>
              <a:t>     b ) Doğru insan olmak.</a:t>
            </a:r>
            <a:br>
              <a:rPr lang="tr-TR" dirty="0"/>
            </a:br>
            <a:r>
              <a:rPr lang="tr-TR" dirty="0"/>
              <a:t>20- Ebeveynlerini, eşini ve çocuklarını eleştirmek istediğin zaman dilini ısır.</a:t>
            </a:r>
            <a:br>
              <a:rPr lang="tr-TR" dirty="0"/>
            </a:br>
            <a:r>
              <a:rPr lang="tr-TR" dirty="0"/>
              <a:t>21- Evliliğini güzelleştirmek için her gün bir şeyler yap.</a:t>
            </a:r>
            <a:br>
              <a:rPr lang="tr-TR" dirty="0"/>
            </a:br>
            <a:r>
              <a:rPr lang="tr-TR" dirty="0"/>
              <a:t>22- İyilik dolu bir sözü ve iyiliğin etkisini asla küçümseme.</a:t>
            </a:r>
            <a:br>
              <a:rPr lang="tr-TR" dirty="0"/>
            </a:br>
            <a:endParaRPr lang="tr-TR" dirty="0" smtClean="0"/>
          </a:p>
          <a:p>
            <a:r>
              <a:rPr lang="tr-TR" dirty="0" smtClean="0"/>
              <a:t>Hayatınızdaki </a:t>
            </a:r>
            <a:r>
              <a:rPr lang="tr-TR" dirty="0"/>
              <a:t>kötü olayları düşünerek vakit kaybetmeyin; Yoksa güzellikleri görmekte gecikebilirsiniz.</a:t>
            </a:r>
          </a:p>
          <a:p>
            <a:endParaRPr lang="tr-TR" dirty="0"/>
          </a:p>
        </p:txBody>
      </p:sp>
      <p:sp>
        <p:nvSpPr>
          <p:cNvPr id="4"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spTree>
    <p:extLst>
      <p:ext uri="{BB962C8B-B14F-4D97-AF65-F5344CB8AC3E}">
        <p14:creationId xmlns:p14="http://schemas.microsoft.com/office/powerpoint/2010/main" val="360356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10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188640"/>
            <a:ext cx="8507288" cy="1658448"/>
          </a:xfrm>
        </p:spPr>
        <p:txBody>
          <a:bodyPr>
            <a:normAutofit fontScale="90000"/>
          </a:bodyPr>
          <a:lstStyle/>
          <a:p>
            <a:pPr algn="ctr"/>
            <a:r>
              <a:rPr lang="tr-TR" altLang="tr-TR" sz="5400" b="1" dirty="0">
                <a:solidFill>
                  <a:srgbClr val="6600CC"/>
                </a:solidFill>
              </a:rPr>
              <a:t>Beş şey gelmeden, beş şeyi ganimet </a:t>
            </a:r>
            <a:r>
              <a:rPr lang="tr-TR" altLang="tr-TR" sz="5400" b="1" dirty="0" smtClean="0">
                <a:solidFill>
                  <a:srgbClr val="6600CC"/>
                </a:solidFill>
              </a:rPr>
              <a:t>bil</a:t>
            </a:r>
            <a:r>
              <a:rPr lang="tr-TR" altLang="tr-TR" sz="5400" b="1" dirty="0">
                <a:solidFill>
                  <a:srgbClr val="6600CC"/>
                </a:solidFill>
              </a:rPr>
              <a:t> :</a:t>
            </a:r>
            <a:endParaRPr lang="tr-TR" dirty="0"/>
          </a:p>
        </p:txBody>
      </p:sp>
      <p:sp>
        <p:nvSpPr>
          <p:cNvPr id="3" name="İçerik Yer Tutucusu 2"/>
          <p:cNvSpPr>
            <a:spLocks noGrp="1"/>
          </p:cNvSpPr>
          <p:nvPr>
            <p:ph idx="1"/>
          </p:nvPr>
        </p:nvSpPr>
        <p:spPr/>
        <p:txBody>
          <a:bodyPr>
            <a:normAutofit fontScale="92500"/>
          </a:bodyPr>
          <a:lstStyle/>
          <a:p>
            <a:pPr marL="0" indent="0">
              <a:buNone/>
            </a:pPr>
            <a:endParaRPr lang="tr-TR" altLang="tr-TR" sz="2800" b="1" dirty="0">
              <a:solidFill>
                <a:srgbClr val="6600CC"/>
              </a:solidFill>
            </a:endParaRPr>
          </a:p>
          <a:p>
            <a:r>
              <a:rPr lang="tr-TR" altLang="tr-TR" sz="4400" b="1" dirty="0">
                <a:solidFill>
                  <a:srgbClr val="FF0000"/>
                </a:solidFill>
              </a:rPr>
              <a:t>1-Yaşlılıktan önce gençliği, </a:t>
            </a:r>
          </a:p>
          <a:p>
            <a:r>
              <a:rPr lang="tr-TR" altLang="tr-TR" sz="4400" b="1" dirty="0">
                <a:solidFill>
                  <a:srgbClr val="FF0000"/>
                </a:solidFill>
              </a:rPr>
              <a:t>2-Hastalıktan önce sağlığı, </a:t>
            </a:r>
          </a:p>
          <a:p>
            <a:r>
              <a:rPr lang="tr-TR" altLang="tr-TR" sz="4400" b="1" dirty="0">
                <a:solidFill>
                  <a:srgbClr val="FF0000"/>
                </a:solidFill>
              </a:rPr>
              <a:t>3-Fakirlikten önce zenginliği, </a:t>
            </a:r>
          </a:p>
          <a:p>
            <a:r>
              <a:rPr lang="tr-TR" altLang="tr-TR" sz="4400" b="1" dirty="0">
                <a:solidFill>
                  <a:srgbClr val="FF0000"/>
                </a:solidFill>
              </a:rPr>
              <a:t>4-Meşguliyetten önce boş vakti  </a:t>
            </a:r>
          </a:p>
          <a:p>
            <a:r>
              <a:rPr lang="tr-TR" altLang="tr-TR" sz="4400" b="1" dirty="0">
                <a:solidFill>
                  <a:srgbClr val="FF0000"/>
                </a:solidFill>
              </a:rPr>
              <a:t>5-Ölümden önce hayatı</a:t>
            </a:r>
            <a:r>
              <a:rPr lang="tr-TR" altLang="tr-TR" sz="4400" dirty="0">
                <a:solidFill>
                  <a:srgbClr val="FF0000"/>
                </a:solidFill>
              </a:rPr>
              <a:t> </a:t>
            </a:r>
            <a:endParaRPr lang="ar-SA" altLang="tr-TR" sz="4400" dirty="0">
              <a:solidFill>
                <a:srgbClr val="FF0000"/>
              </a:solidFill>
            </a:endParaRPr>
          </a:p>
          <a:p>
            <a:endParaRPr lang="tr-TR" dirty="0"/>
          </a:p>
        </p:txBody>
      </p:sp>
    </p:spTree>
    <p:extLst>
      <p:ext uri="{BB962C8B-B14F-4D97-AF65-F5344CB8AC3E}">
        <p14:creationId xmlns:p14="http://schemas.microsoft.com/office/powerpoint/2010/main" val="3018505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45840" y="21098"/>
            <a:ext cx="8229600" cy="854968"/>
          </a:xfrm>
        </p:spPr>
        <p:style>
          <a:lnRef idx="2">
            <a:schemeClr val="accent1"/>
          </a:lnRef>
          <a:fillRef idx="1">
            <a:schemeClr val="lt1"/>
          </a:fillRef>
          <a:effectRef idx="0">
            <a:schemeClr val="accent1"/>
          </a:effectRef>
          <a:fontRef idx="minor">
            <a:schemeClr val="dk1"/>
          </a:fontRef>
        </p:style>
        <p:txBody>
          <a:bodyPr/>
          <a:lstStyle/>
          <a:p>
            <a:pPr algn="ctr"/>
            <a:r>
              <a:rPr lang="tr-TR" dirty="0" smtClean="0">
                <a:solidFill>
                  <a:srgbClr val="FF0000"/>
                </a:solidFill>
              </a:rPr>
              <a:t>Gençlere Tavsiyeler</a:t>
            </a:r>
            <a:endParaRPr lang="tr-TR" dirty="0">
              <a:solidFill>
                <a:srgbClr val="FF0000"/>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01271"/>
            <a:ext cx="8856984" cy="5690099"/>
          </a:xfrm>
          <a:prstGeom prst="rect">
            <a:avLst/>
          </a:prstGeom>
        </p:spPr>
      </p:pic>
    </p:spTree>
    <p:extLst>
      <p:ext uri="{BB962C8B-B14F-4D97-AF65-F5344CB8AC3E}">
        <p14:creationId xmlns:p14="http://schemas.microsoft.com/office/powerpoint/2010/main" val="268174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78842"/>
            <a:ext cx="7851648" cy="1828800"/>
          </a:xfrm>
        </p:spPr>
        <p:txBody>
          <a:bodyPr/>
          <a:lstStyle/>
          <a:p>
            <a:r>
              <a:rPr lang="tr-TR" dirty="0" smtClean="0">
                <a:solidFill>
                  <a:srgbClr val="FFC000"/>
                </a:solidFill>
              </a:rPr>
              <a:t>GENÇLERLE SOHBET</a:t>
            </a:r>
            <a:r>
              <a:rPr lang="tr-TR" dirty="0" smtClean="0"/>
              <a:t/>
            </a:r>
            <a:br>
              <a:rPr lang="tr-TR" dirty="0" smtClean="0"/>
            </a:br>
            <a:endParaRPr lang="tr-TR" dirty="0"/>
          </a:p>
        </p:txBody>
      </p:sp>
      <p:sp>
        <p:nvSpPr>
          <p:cNvPr id="3" name="2 Alt Başlık"/>
          <p:cNvSpPr>
            <a:spLocks noGrp="1"/>
          </p:cNvSpPr>
          <p:nvPr>
            <p:ph type="subTitle" idx="1"/>
          </p:nvPr>
        </p:nvSpPr>
        <p:spPr>
          <a:xfrm>
            <a:off x="1475656" y="4581128"/>
            <a:ext cx="6408712" cy="2088232"/>
          </a:xfrm>
        </p:spPr>
        <p:txBody>
          <a:bodyPr>
            <a:noAutofit/>
          </a:bodyPr>
          <a:lstStyle/>
          <a:p>
            <a:pPr algn="ctr"/>
            <a:r>
              <a:rPr lang="tr-TR" sz="4000" dirty="0" smtClean="0"/>
              <a:t>VEHBİ AKŞİT</a:t>
            </a:r>
          </a:p>
          <a:p>
            <a:pPr algn="ctr"/>
            <a:r>
              <a:rPr lang="tr-TR" sz="4000" dirty="0" smtClean="0"/>
              <a:t>KUŞADASI MÜFTÜSÜ</a:t>
            </a:r>
          </a:p>
          <a:p>
            <a:pPr algn="ctr"/>
            <a:r>
              <a:rPr lang="tr-TR" sz="4000" dirty="0" smtClean="0">
                <a:hlinkClick r:id="rId2"/>
              </a:rPr>
              <a:t>www.vehbiaksit.net</a:t>
            </a:r>
            <a:r>
              <a:rPr lang="tr-TR" sz="4000" dirty="0" smtClean="0"/>
              <a:t> </a:t>
            </a:r>
          </a:p>
          <a:p>
            <a:r>
              <a:rPr lang="tr-TR" sz="4000" dirty="0" smtClean="0"/>
              <a:t> </a:t>
            </a:r>
            <a:endParaRPr lang="tr-TR" sz="4000" dirty="0"/>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80" y="1124744"/>
            <a:ext cx="2293664" cy="3051392"/>
          </a:xfrm>
          <a:prstGeom prst="rect">
            <a:avLst/>
          </a:prstGeom>
        </p:spPr>
      </p:pic>
    </p:spTree>
    <p:extLst>
      <p:ext uri="{BB962C8B-B14F-4D97-AF65-F5344CB8AC3E}">
        <p14:creationId xmlns:p14="http://schemas.microsoft.com/office/powerpoint/2010/main" val="8571415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484784"/>
            <a:ext cx="8661648" cy="5256584"/>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tr-TR" sz="3200" dirty="0" smtClean="0"/>
              <a:t>Ne yaparsan yap, dünyada huzurun ahirette de cennetin annen ve baban elindedir. Onların dini olmasa bile sen dininden dolayı onlara iyi davran. Onların üzüldüğü bir şeyi asla yapma. Onların ellerini ve ayaklarını öpmekten çekinme…</a:t>
            </a:r>
          </a:p>
          <a:p>
            <a:r>
              <a:rPr lang="tr-TR" sz="3200" dirty="0" smtClean="0"/>
              <a:t>Ölçün şudur: </a:t>
            </a:r>
          </a:p>
          <a:p>
            <a:r>
              <a:rPr lang="tr-TR" sz="3200" dirty="0" smtClean="0"/>
              <a:t>Sen ve malın babanınsın!</a:t>
            </a:r>
          </a:p>
          <a:p>
            <a:r>
              <a:rPr lang="tr-TR" sz="3200" dirty="0" smtClean="0"/>
              <a:t>Annenin hakkının üç katı olduğunu da bil. Onların yakınlarını da ihmal etmemen gerekir. </a:t>
            </a:r>
          </a:p>
          <a:p>
            <a:pPr algn="ctr"/>
            <a:endParaRPr lang="tr-TR" sz="3600" dirty="0" smtClean="0"/>
          </a:p>
          <a:p>
            <a:endParaRPr lang="tr-TR" dirty="0"/>
          </a:p>
        </p:txBody>
      </p:sp>
      <p:sp>
        <p:nvSpPr>
          <p:cNvPr id="4" name="7 Metin kutusu"/>
          <p:cNvSpPr txBox="1"/>
          <p:nvPr/>
        </p:nvSpPr>
        <p:spPr>
          <a:xfrm>
            <a:off x="827584" y="116632"/>
            <a:ext cx="72008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dirty="0" smtClean="0">
                <a:solidFill>
                  <a:srgbClr val="FF0000"/>
                </a:solidFill>
              </a:rPr>
              <a:t>ÖNCE ALLAH DE SONRA </a:t>
            </a:r>
          </a:p>
          <a:p>
            <a:pPr algn="ctr"/>
            <a:r>
              <a:rPr lang="tr-TR" sz="3200" dirty="0" smtClean="0">
                <a:solidFill>
                  <a:srgbClr val="FF0000"/>
                </a:solidFill>
              </a:rPr>
              <a:t>ANNE BABAYI  UNUTMA</a:t>
            </a:r>
            <a:endParaRPr lang="tr-TR" sz="3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204864"/>
            <a:ext cx="7920880" cy="4095750"/>
          </a:xfrm>
          <a:prstGeom prst="rect">
            <a:avLst/>
          </a:prstGeom>
        </p:spPr>
      </p:pic>
      <p:sp>
        <p:nvSpPr>
          <p:cNvPr id="6" name="Metin kutusu 5"/>
          <p:cNvSpPr txBox="1"/>
          <p:nvPr/>
        </p:nvSpPr>
        <p:spPr>
          <a:xfrm>
            <a:off x="395536" y="260648"/>
            <a:ext cx="8856984" cy="1569660"/>
          </a:xfrm>
          <a:prstGeom prst="rect">
            <a:avLst/>
          </a:prstGeom>
          <a:noFill/>
        </p:spPr>
        <p:txBody>
          <a:bodyPr wrap="square" rtlCol="0">
            <a:spAutoFit/>
          </a:bodyPr>
          <a:lstStyle/>
          <a:p>
            <a:pPr algn="ctr"/>
            <a:r>
              <a:rPr lang="tr-TR" sz="2400" b="1" dirty="0" smtClean="0">
                <a:solidFill>
                  <a:srgbClr val="FF0000"/>
                </a:solidFill>
              </a:rPr>
              <a:t>HZ. MEVLANA DİYOR Kİ:</a:t>
            </a:r>
          </a:p>
          <a:p>
            <a:endParaRPr lang="tr-TR" sz="2400" dirty="0"/>
          </a:p>
          <a:p>
            <a:r>
              <a:rPr lang="tr-TR" sz="2400" b="1" dirty="0" smtClean="0">
                <a:solidFill>
                  <a:schemeClr val="tx2"/>
                </a:solidFill>
              </a:rPr>
              <a:t>GENÇLERİN AYNADA GÖREMEDİKLERİNİ ANA-BABALAR TOZLU TUĞLADA GÖRÜRLER.</a:t>
            </a:r>
            <a:endParaRPr lang="tr-TR" sz="2400" b="1" dirty="0">
              <a:solidFill>
                <a:schemeClr val="tx2"/>
              </a:solidFill>
            </a:endParaRPr>
          </a:p>
        </p:txBody>
      </p:sp>
    </p:spTree>
    <p:extLst>
      <p:ext uri="{BB962C8B-B14F-4D97-AF65-F5344CB8AC3E}">
        <p14:creationId xmlns:p14="http://schemas.microsoft.com/office/powerpoint/2010/main" val="248652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69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79512" y="1327859"/>
            <a:ext cx="8784976"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t> 1. Mezuniyetten sonra iş bulma, </a:t>
            </a:r>
          </a:p>
          <a:p>
            <a:r>
              <a:rPr lang="tr-TR" sz="2400" dirty="0" smtClean="0"/>
              <a:t> 2. İş beğenme, </a:t>
            </a:r>
          </a:p>
          <a:p>
            <a:r>
              <a:rPr lang="tr-TR" sz="2400" dirty="0" smtClean="0"/>
              <a:t> 3. Eş seçme meyilleri, Evliliği olduğundan fazla büyütme, </a:t>
            </a:r>
          </a:p>
          <a:p>
            <a:r>
              <a:rPr lang="tr-TR" sz="2400" dirty="0" smtClean="0"/>
              <a:t> 4. Zenginlerin yaşantısına imrenme, </a:t>
            </a:r>
          </a:p>
          <a:p>
            <a:r>
              <a:rPr lang="tr-TR" sz="2400" dirty="0" smtClean="0"/>
              <a:t> 5. Aile büyüklerinin yasaklayıcı tavırları, </a:t>
            </a:r>
          </a:p>
          <a:p>
            <a:r>
              <a:rPr lang="tr-TR" sz="2400" dirty="0" smtClean="0"/>
              <a:t> 6. Okul derslerinin ve imtihanların zorluğu, </a:t>
            </a:r>
          </a:p>
          <a:p>
            <a:r>
              <a:rPr lang="tr-TR" sz="2400" dirty="0" smtClean="0"/>
              <a:t> 7. Kardeşler arası ilişkiler, sevip de sevilmeme, </a:t>
            </a:r>
          </a:p>
          <a:p>
            <a:r>
              <a:rPr lang="tr-TR" sz="2400" dirty="0" smtClean="0"/>
              <a:t> 8. Gelişen teknolojik cihazlara sahip olma, </a:t>
            </a:r>
          </a:p>
          <a:p>
            <a:r>
              <a:rPr lang="tr-TR" sz="2400" dirty="0" smtClean="0"/>
              <a:t> 9. Dilediği kadar gezememe, Eve hapsolma, </a:t>
            </a:r>
          </a:p>
          <a:p>
            <a:r>
              <a:rPr lang="tr-TR" sz="2400" dirty="0" smtClean="0"/>
              <a:t>10. Bedenindeki gelişmelerin göz zevkine uymaması, </a:t>
            </a:r>
          </a:p>
          <a:p>
            <a:r>
              <a:rPr lang="tr-TR" sz="2400" dirty="0" smtClean="0"/>
              <a:t>11. Kendini başkalarına kıyaslama… </a:t>
            </a:r>
          </a:p>
          <a:p>
            <a:endParaRPr lang="tr-TR" sz="2400" dirty="0" smtClean="0"/>
          </a:p>
          <a:p>
            <a:r>
              <a:rPr lang="tr-TR" sz="2400" dirty="0" smtClean="0"/>
              <a:t>gibi başlıklar, gençlerin kendilerine göre sıkıntıları sayılabilir. </a:t>
            </a:r>
            <a:endParaRPr lang="tr-TR" dirty="0"/>
          </a:p>
        </p:txBody>
      </p:sp>
      <p:sp>
        <p:nvSpPr>
          <p:cNvPr id="8" name="7 Metin kutusu"/>
          <p:cNvSpPr txBox="1"/>
          <p:nvPr/>
        </p:nvSpPr>
        <p:spPr>
          <a:xfrm>
            <a:off x="827584" y="260648"/>
            <a:ext cx="7200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smtClean="0">
                <a:solidFill>
                  <a:srgbClr val="FF0000"/>
                </a:solidFill>
              </a:rPr>
              <a:t>GENÇLERDE GELECEK ENDİŞESİ</a:t>
            </a:r>
            <a:endParaRPr lang="tr-TR" sz="3200" b="1" dirty="0">
              <a:solidFill>
                <a:srgbClr val="FF0000"/>
              </a:solidFill>
            </a:endParaRPr>
          </a:p>
        </p:txBody>
      </p:sp>
    </p:spTree>
    <p:extLst>
      <p:ext uri="{BB962C8B-B14F-4D97-AF65-F5344CB8AC3E}">
        <p14:creationId xmlns:p14="http://schemas.microsoft.com/office/powerpoint/2010/main" val="2258108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504</TotalTime>
  <Words>459</Words>
  <Application>Microsoft Office PowerPoint</Application>
  <PresentationFormat>Ekran Gösterisi (4:3)</PresentationFormat>
  <Paragraphs>86</Paragraphs>
  <Slides>41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Calibri</vt:lpstr>
      <vt:lpstr>Constantia</vt:lpstr>
      <vt:lpstr>Majalla UI</vt:lpstr>
      <vt:lpstr>Wingdings 2</vt:lpstr>
      <vt:lpstr>Akış</vt:lpstr>
      <vt:lpstr>GENÇLERLE SOHBET </vt:lpstr>
      <vt:lpstr>PowerPoint Sunusu</vt:lpstr>
      <vt:lpstr>PowerPoint Sunusu</vt:lpstr>
      <vt:lpstr>Beş şey gelmeden, beş şeyi ganimet bil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Gençlerin Endişesi: İş, Eş, Arkadaş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Gençlere Tavsiyeler</vt:lpstr>
      <vt:lpstr>Gençlere Tavsiyeler</vt:lpstr>
      <vt:lpstr>Gençlere Tavsiyeler</vt:lpstr>
      <vt:lpstr>Gençlere Tavsiyeler</vt:lpstr>
      <vt:lpstr>Gençlere Tavsiyeler</vt:lpstr>
      <vt:lpstr>Gençlere Tavsiyeler</vt:lpstr>
      <vt:lpstr>PowerPoint Sunusu</vt:lpstr>
      <vt:lpstr>Gençlere Tavsiyeler</vt:lpstr>
      <vt:lpstr>GENÇLERLE SOHBET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Vehbi Aksit</cp:lastModifiedBy>
  <cp:revision>64</cp:revision>
  <dcterms:created xsi:type="dcterms:W3CDTF">2014-01-23T00:51:22Z</dcterms:created>
  <dcterms:modified xsi:type="dcterms:W3CDTF">2016-01-28T16:18:37Z</dcterms:modified>
</cp:coreProperties>
</file>